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85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C8F9-2543-4985-85C4-E4C4B85B7FB3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36B9-E40A-4E8E-A757-1511EB590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629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C8F9-2543-4985-85C4-E4C4B85B7FB3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36B9-E40A-4E8E-A757-1511EB590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17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C8F9-2543-4985-85C4-E4C4B85B7FB3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36B9-E40A-4E8E-A757-1511EB590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172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C8F9-2543-4985-85C4-E4C4B85B7FB3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36B9-E40A-4E8E-A757-1511EB590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94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C8F9-2543-4985-85C4-E4C4B85B7FB3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36B9-E40A-4E8E-A757-1511EB590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907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C8F9-2543-4985-85C4-E4C4B85B7FB3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36B9-E40A-4E8E-A757-1511EB590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771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C8F9-2543-4985-85C4-E4C4B85B7FB3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36B9-E40A-4E8E-A757-1511EB590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730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C8F9-2543-4985-85C4-E4C4B85B7FB3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36B9-E40A-4E8E-A757-1511EB590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772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C8F9-2543-4985-85C4-E4C4B85B7FB3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36B9-E40A-4E8E-A757-1511EB590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78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C8F9-2543-4985-85C4-E4C4B85B7FB3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36B9-E40A-4E8E-A757-1511EB590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243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C8F9-2543-4985-85C4-E4C4B85B7FB3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36B9-E40A-4E8E-A757-1511EB590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91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EC8F9-2543-4985-85C4-E4C4B85B7FB3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236B9-E40A-4E8E-A757-1511EB590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381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826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43158"/>
          <a:stretch/>
        </p:blipFill>
        <p:spPr>
          <a:xfrm>
            <a:off x="94129" y="537883"/>
            <a:ext cx="12206942" cy="520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17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762969"/>
              </p:ext>
            </p:extLst>
          </p:nvPr>
        </p:nvGraphicFramePr>
        <p:xfrm>
          <a:off x="995082" y="948266"/>
          <a:ext cx="10262530" cy="4898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7634">
                  <a:extLst>
                    <a:ext uri="{9D8B030D-6E8A-4147-A177-3AD203B41FA5}">
                      <a16:colId xmlns:a16="http://schemas.microsoft.com/office/drawing/2014/main" val="2046250158"/>
                    </a:ext>
                  </a:extLst>
                </a:gridCol>
                <a:gridCol w="3392448">
                  <a:extLst>
                    <a:ext uri="{9D8B030D-6E8A-4147-A177-3AD203B41FA5}">
                      <a16:colId xmlns:a16="http://schemas.microsoft.com/office/drawing/2014/main" val="3407305495"/>
                    </a:ext>
                  </a:extLst>
                </a:gridCol>
                <a:gridCol w="3392448">
                  <a:extLst>
                    <a:ext uri="{9D8B030D-6E8A-4147-A177-3AD203B41FA5}">
                      <a16:colId xmlns:a16="http://schemas.microsoft.com/office/drawing/2014/main" val="2083801751"/>
                    </a:ext>
                  </a:extLst>
                </a:gridCol>
              </a:tblGrid>
              <a:tr h="46367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Название групп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Представители группы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Отличительные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признаки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19454"/>
                  </a:ext>
                </a:extLst>
              </a:tr>
              <a:tr h="72614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Черви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435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461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78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20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6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40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43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1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546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59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75328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31658" y="1458107"/>
            <a:ext cx="30255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Дождевой червь, пиявка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678269" y="1458107"/>
            <a:ext cx="29986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М</a:t>
            </a:r>
            <a:r>
              <a:rPr lang="ru-RU" sz="2000" dirty="0" smtClean="0"/>
              <a:t>ягкое вытянутое тело, отсутствие конечностей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819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972919"/>
              </p:ext>
            </p:extLst>
          </p:nvPr>
        </p:nvGraphicFramePr>
        <p:xfrm>
          <a:off x="1008530" y="356595"/>
          <a:ext cx="10071846" cy="556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7282">
                  <a:extLst>
                    <a:ext uri="{9D8B030D-6E8A-4147-A177-3AD203B41FA5}">
                      <a16:colId xmlns:a16="http://schemas.microsoft.com/office/drawing/2014/main" val="2046250158"/>
                    </a:ext>
                  </a:extLst>
                </a:gridCol>
                <a:gridCol w="3357282">
                  <a:extLst>
                    <a:ext uri="{9D8B030D-6E8A-4147-A177-3AD203B41FA5}">
                      <a16:colId xmlns:a16="http://schemas.microsoft.com/office/drawing/2014/main" val="3407305495"/>
                    </a:ext>
                  </a:extLst>
                </a:gridCol>
                <a:gridCol w="3357282">
                  <a:extLst>
                    <a:ext uri="{9D8B030D-6E8A-4147-A177-3AD203B41FA5}">
                      <a16:colId xmlns:a16="http://schemas.microsoft.com/office/drawing/2014/main" val="2083801751"/>
                    </a:ext>
                  </a:extLst>
                </a:gridCol>
              </a:tblGrid>
              <a:tr h="46367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Название групп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Представители группы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Отличительные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признаки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19454"/>
                  </a:ext>
                </a:extLst>
              </a:tr>
              <a:tr h="72614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Черви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435589"/>
                  </a:ext>
                </a:extLst>
              </a:tr>
              <a:tr h="80682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Моллюски</a:t>
                      </a:r>
                      <a:r>
                        <a:rPr lang="ru-RU" sz="2000" baseline="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461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78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20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6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40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43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1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546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59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75328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85446" y="866436"/>
            <a:ext cx="30255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Дождевой червь, пиявка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732057" y="866436"/>
            <a:ext cx="29986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М</a:t>
            </a:r>
            <a:r>
              <a:rPr lang="ru-RU" sz="2000" dirty="0" smtClean="0"/>
              <a:t>ягкое вытянутое тело, отсутствие конечностей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705164" y="1528677"/>
            <a:ext cx="30255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М</a:t>
            </a:r>
            <a:r>
              <a:rPr lang="ru-RU" sz="2000" dirty="0" smtClean="0"/>
              <a:t>ягкое тело, у многих защищено раковиной. 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558549" y="1528677"/>
            <a:ext cx="30255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У</a:t>
            </a:r>
            <a:r>
              <a:rPr lang="ru-RU" sz="2000" dirty="0" smtClean="0"/>
              <a:t>литки, слизни, осьминоги, кальмары.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5250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142743"/>
              </p:ext>
            </p:extLst>
          </p:nvPr>
        </p:nvGraphicFramePr>
        <p:xfrm>
          <a:off x="1008528" y="356595"/>
          <a:ext cx="10287000" cy="59599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1">
                  <a:extLst>
                    <a:ext uri="{9D8B030D-6E8A-4147-A177-3AD203B41FA5}">
                      <a16:colId xmlns:a16="http://schemas.microsoft.com/office/drawing/2014/main" val="2046250158"/>
                    </a:ext>
                  </a:extLst>
                </a:gridCol>
                <a:gridCol w="3818965">
                  <a:extLst>
                    <a:ext uri="{9D8B030D-6E8A-4147-A177-3AD203B41FA5}">
                      <a16:colId xmlns:a16="http://schemas.microsoft.com/office/drawing/2014/main" val="3407305495"/>
                    </a:ext>
                  </a:extLst>
                </a:gridCol>
                <a:gridCol w="3724834">
                  <a:extLst>
                    <a:ext uri="{9D8B030D-6E8A-4147-A177-3AD203B41FA5}">
                      <a16:colId xmlns:a16="http://schemas.microsoft.com/office/drawing/2014/main" val="2083801751"/>
                    </a:ext>
                  </a:extLst>
                </a:gridCol>
              </a:tblGrid>
              <a:tr h="46367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Название групп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Представители группы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Отличительные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признаки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19454"/>
                  </a:ext>
                </a:extLst>
              </a:tr>
              <a:tr h="72614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Черви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435589"/>
                  </a:ext>
                </a:extLst>
              </a:tr>
              <a:tr h="80682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Моллюски</a:t>
                      </a:r>
                      <a:r>
                        <a:rPr lang="ru-RU" sz="2000" baseline="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461545"/>
                  </a:ext>
                </a:extLst>
              </a:tr>
              <a:tr h="79337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Иглокожие</a:t>
                      </a:r>
                      <a:r>
                        <a:rPr lang="ru-RU" sz="2000" baseline="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78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20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6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40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43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1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546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59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75328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792072" y="866436"/>
            <a:ext cx="3818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Дождевой червь, пиявка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611034" y="866436"/>
            <a:ext cx="3684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М</a:t>
            </a:r>
            <a:r>
              <a:rPr lang="ru-RU" sz="2000" dirty="0" smtClean="0"/>
              <a:t>ягкое вытянутое тело, отсутствие конечностей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584138" y="1528677"/>
            <a:ext cx="3711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М</a:t>
            </a:r>
            <a:r>
              <a:rPr lang="ru-RU" sz="2000" dirty="0" smtClean="0"/>
              <a:t>ягкое тело, у многих защищено раковиной. 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792073" y="1528677"/>
            <a:ext cx="3792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У</a:t>
            </a:r>
            <a:r>
              <a:rPr lang="ru-RU" sz="2000" dirty="0" smtClean="0"/>
              <a:t>литки, слизни, осьминоги, кальмары. 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792072" y="2370081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М</a:t>
            </a:r>
            <a:r>
              <a:rPr lang="ru-RU" sz="2000" dirty="0" smtClean="0"/>
              <a:t>орские звёзды, морские ежи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584137" y="2370081"/>
            <a:ext cx="3711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У</a:t>
            </a:r>
            <a:r>
              <a:rPr lang="ru-RU" sz="2000" dirty="0" smtClean="0"/>
              <a:t>литки, слизни, осьминоги, кальмары.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17980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945825"/>
              </p:ext>
            </p:extLst>
          </p:nvPr>
        </p:nvGraphicFramePr>
        <p:xfrm>
          <a:off x="1008528" y="356595"/>
          <a:ext cx="10287000" cy="59599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1">
                  <a:extLst>
                    <a:ext uri="{9D8B030D-6E8A-4147-A177-3AD203B41FA5}">
                      <a16:colId xmlns:a16="http://schemas.microsoft.com/office/drawing/2014/main" val="2046250158"/>
                    </a:ext>
                  </a:extLst>
                </a:gridCol>
                <a:gridCol w="3818965">
                  <a:extLst>
                    <a:ext uri="{9D8B030D-6E8A-4147-A177-3AD203B41FA5}">
                      <a16:colId xmlns:a16="http://schemas.microsoft.com/office/drawing/2014/main" val="3407305495"/>
                    </a:ext>
                  </a:extLst>
                </a:gridCol>
                <a:gridCol w="3724834">
                  <a:extLst>
                    <a:ext uri="{9D8B030D-6E8A-4147-A177-3AD203B41FA5}">
                      <a16:colId xmlns:a16="http://schemas.microsoft.com/office/drawing/2014/main" val="2083801751"/>
                    </a:ext>
                  </a:extLst>
                </a:gridCol>
              </a:tblGrid>
              <a:tr h="46367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Название групп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Представители группы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Отличительные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признаки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19454"/>
                  </a:ext>
                </a:extLst>
              </a:tr>
              <a:tr h="72614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Черви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435589"/>
                  </a:ext>
                </a:extLst>
              </a:tr>
              <a:tr h="80682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Моллюски</a:t>
                      </a:r>
                      <a:r>
                        <a:rPr lang="ru-RU" sz="2000" baseline="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461545"/>
                  </a:ext>
                </a:extLst>
              </a:tr>
              <a:tr h="79337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Иглокожие</a:t>
                      </a:r>
                      <a:r>
                        <a:rPr lang="ru-RU" sz="2000" baseline="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78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Ракообразные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20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6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40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43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1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546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59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75328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792072" y="866436"/>
            <a:ext cx="3818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Дождевой червь, пиявка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611034" y="866436"/>
            <a:ext cx="3684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М</a:t>
            </a:r>
            <a:r>
              <a:rPr lang="ru-RU" sz="2000" dirty="0" smtClean="0"/>
              <a:t>ягкое вытянутое тело, отсутствие конечностей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584138" y="1528677"/>
            <a:ext cx="3711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М</a:t>
            </a:r>
            <a:r>
              <a:rPr lang="ru-RU" sz="2000" dirty="0" smtClean="0"/>
              <a:t>ягкое тело, у многих защищено раковиной. 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792073" y="1528677"/>
            <a:ext cx="3792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У</a:t>
            </a:r>
            <a:r>
              <a:rPr lang="ru-RU" sz="2000" dirty="0" smtClean="0"/>
              <a:t>литки, слизни, осьминоги, кальмары. 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792072" y="2370081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М</a:t>
            </a:r>
            <a:r>
              <a:rPr lang="ru-RU" sz="2000" dirty="0" smtClean="0"/>
              <a:t>орские звёзды, морские ежи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611033" y="2370081"/>
            <a:ext cx="3684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У</a:t>
            </a:r>
            <a:r>
              <a:rPr lang="ru-RU" sz="2000" dirty="0" smtClean="0"/>
              <a:t>литки, слизни, осьминоги, кальмары. 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7611033" y="3155043"/>
            <a:ext cx="3818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</a:t>
            </a:r>
            <a:r>
              <a:rPr lang="ru-RU" sz="2000" dirty="0" smtClean="0"/>
              <a:t>ара клешней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3765175" y="3136508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К</a:t>
            </a:r>
            <a:r>
              <a:rPr lang="ru-RU" sz="2000" dirty="0" smtClean="0"/>
              <a:t>рабы, раки, креветки, омары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6438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380535"/>
              </p:ext>
            </p:extLst>
          </p:nvPr>
        </p:nvGraphicFramePr>
        <p:xfrm>
          <a:off x="1008528" y="356595"/>
          <a:ext cx="10287000" cy="59599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1">
                  <a:extLst>
                    <a:ext uri="{9D8B030D-6E8A-4147-A177-3AD203B41FA5}">
                      <a16:colId xmlns:a16="http://schemas.microsoft.com/office/drawing/2014/main" val="2046250158"/>
                    </a:ext>
                  </a:extLst>
                </a:gridCol>
                <a:gridCol w="3818965">
                  <a:extLst>
                    <a:ext uri="{9D8B030D-6E8A-4147-A177-3AD203B41FA5}">
                      <a16:colId xmlns:a16="http://schemas.microsoft.com/office/drawing/2014/main" val="3407305495"/>
                    </a:ext>
                  </a:extLst>
                </a:gridCol>
                <a:gridCol w="3724834">
                  <a:extLst>
                    <a:ext uri="{9D8B030D-6E8A-4147-A177-3AD203B41FA5}">
                      <a16:colId xmlns:a16="http://schemas.microsoft.com/office/drawing/2014/main" val="2083801751"/>
                    </a:ext>
                  </a:extLst>
                </a:gridCol>
              </a:tblGrid>
              <a:tr h="46367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Название групп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Представители группы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Отличительные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признаки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19454"/>
                  </a:ext>
                </a:extLst>
              </a:tr>
              <a:tr h="72614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Черви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435589"/>
                  </a:ext>
                </a:extLst>
              </a:tr>
              <a:tr h="80682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Моллюски</a:t>
                      </a:r>
                      <a:r>
                        <a:rPr lang="ru-RU" sz="2000" baseline="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461545"/>
                  </a:ext>
                </a:extLst>
              </a:tr>
              <a:tr h="79337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Иглокожие</a:t>
                      </a:r>
                      <a:r>
                        <a:rPr lang="ru-RU" sz="2000" baseline="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78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Ракообразные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20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Паукообразные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6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40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43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1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546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59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75328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792072" y="866436"/>
            <a:ext cx="3818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Дождевой червь, пиявка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664821" y="866436"/>
            <a:ext cx="35634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М</a:t>
            </a:r>
            <a:r>
              <a:rPr lang="ru-RU" sz="2000" dirty="0" smtClean="0"/>
              <a:t>ягкое вытянутое тело, отсутствие конечностей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611033" y="1528677"/>
            <a:ext cx="3590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М</a:t>
            </a:r>
            <a:r>
              <a:rPr lang="ru-RU" sz="2000" dirty="0" smtClean="0"/>
              <a:t>ягкое тело, у многих защищено раковиной. 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792073" y="1528677"/>
            <a:ext cx="3792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У</a:t>
            </a:r>
            <a:r>
              <a:rPr lang="ru-RU" sz="2000" dirty="0" smtClean="0"/>
              <a:t>литки, слизни, осьминоги, кальмары. 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792072" y="2370081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М</a:t>
            </a:r>
            <a:r>
              <a:rPr lang="ru-RU" sz="2000" dirty="0" smtClean="0"/>
              <a:t>орские звёзды, морские ежи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611032" y="2370081"/>
            <a:ext cx="3590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У</a:t>
            </a:r>
            <a:r>
              <a:rPr lang="ru-RU" sz="2000" dirty="0" smtClean="0"/>
              <a:t>литки, слизни, осьминоги, кальмары. 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7705164" y="3155043"/>
            <a:ext cx="3590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</a:t>
            </a:r>
            <a:r>
              <a:rPr lang="ru-RU" sz="2000" dirty="0" smtClean="0"/>
              <a:t>ара клешней.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3765175" y="3136508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К</a:t>
            </a:r>
            <a:r>
              <a:rPr lang="ru-RU" sz="2000" dirty="0" smtClean="0"/>
              <a:t>рабы, раки, креветки, омары</a:t>
            </a:r>
            <a:endParaRPr lang="ru-RU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751735" y="3549154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</a:t>
            </a:r>
            <a:r>
              <a:rPr lang="ru-RU" sz="2000" dirty="0" smtClean="0"/>
              <a:t>ауки, скорпионы, клещи. 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7705163" y="3536618"/>
            <a:ext cx="3590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8 ног.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0285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512936"/>
              </p:ext>
            </p:extLst>
          </p:nvPr>
        </p:nvGraphicFramePr>
        <p:xfrm>
          <a:off x="1008528" y="356595"/>
          <a:ext cx="10287000" cy="59599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1">
                  <a:extLst>
                    <a:ext uri="{9D8B030D-6E8A-4147-A177-3AD203B41FA5}">
                      <a16:colId xmlns:a16="http://schemas.microsoft.com/office/drawing/2014/main" val="2046250158"/>
                    </a:ext>
                  </a:extLst>
                </a:gridCol>
                <a:gridCol w="3818965">
                  <a:extLst>
                    <a:ext uri="{9D8B030D-6E8A-4147-A177-3AD203B41FA5}">
                      <a16:colId xmlns:a16="http://schemas.microsoft.com/office/drawing/2014/main" val="3407305495"/>
                    </a:ext>
                  </a:extLst>
                </a:gridCol>
                <a:gridCol w="3724834">
                  <a:extLst>
                    <a:ext uri="{9D8B030D-6E8A-4147-A177-3AD203B41FA5}">
                      <a16:colId xmlns:a16="http://schemas.microsoft.com/office/drawing/2014/main" val="2083801751"/>
                    </a:ext>
                  </a:extLst>
                </a:gridCol>
              </a:tblGrid>
              <a:tr h="46367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Название групп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Представители группы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Отличительные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признаки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19454"/>
                  </a:ext>
                </a:extLst>
              </a:tr>
              <a:tr h="72614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Черви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435589"/>
                  </a:ext>
                </a:extLst>
              </a:tr>
              <a:tr h="80682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Моллюски</a:t>
                      </a:r>
                      <a:r>
                        <a:rPr lang="ru-RU" sz="2000" baseline="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461545"/>
                  </a:ext>
                </a:extLst>
              </a:tr>
              <a:tr h="79337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Иглокожие</a:t>
                      </a:r>
                      <a:r>
                        <a:rPr lang="ru-RU" sz="2000" baseline="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78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Ракообразные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20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Паукообразные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6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Насекомые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40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43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1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546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59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75328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792072" y="866436"/>
            <a:ext cx="3818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Дождевой червь, пиявка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732056" y="866436"/>
            <a:ext cx="35634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М</a:t>
            </a:r>
            <a:r>
              <a:rPr lang="ru-RU" sz="2000" dirty="0" smtClean="0"/>
              <a:t>ягкое вытянутое тело, отсутствие конечностей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523631" y="1528677"/>
            <a:ext cx="3590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М</a:t>
            </a:r>
            <a:r>
              <a:rPr lang="ru-RU" sz="2000" dirty="0" smtClean="0"/>
              <a:t>ягкое тело, у многих защищено раковиной. 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792073" y="1528677"/>
            <a:ext cx="3792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У</a:t>
            </a:r>
            <a:r>
              <a:rPr lang="ru-RU" sz="2000" dirty="0" smtClean="0"/>
              <a:t>литки, слизни, осьминоги, кальмары. 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792072" y="2370081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М</a:t>
            </a:r>
            <a:r>
              <a:rPr lang="ru-RU" sz="2000" dirty="0" smtClean="0"/>
              <a:t>орские звёзды, морские ежи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705164" y="2370081"/>
            <a:ext cx="3590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У</a:t>
            </a:r>
            <a:r>
              <a:rPr lang="ru-RU" sz="2000" dirty="0" smtClean="0"/>
              <a:t>литки, слизни, осьминоги, кальмары. 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7705164" y="3155043"/>
            <a:ext cx="3590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</a:t>
            </a:r>
            <a:r>
              <a:rPr lang="ru-RU" sz="2000" dirty="0" smtClean="0"/>
              <a:t>ара клешней.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3765175" y="3136508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К</a:t>
            </a:r>
            <a:r>
              <a:rPr lang="ru-RU" sz="2000" dirty="0" smtClean="0"/>
              <a:t>рабы, раки, креветки, омары</a:t>
            </a:r>
            <a:endParaRPr lang="ru-RU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792072" y="3565155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</a:t>
            </a:r>
            <a:r>
              <a:rPr lang="ru-RU" sz="2000" dirty="0" smtClean="0"/>
              <a:t>ауки, скорпионы, клещи. 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7611032" y="3549981"/>
            <a:ext cx="3590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8 ног.</a:t>
            </a:r>
            <a:endParaRPr lang="ru-RU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3792072" y="3967821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Б</a:t>
            </a:r>
            <a:r>
              <a:rPr lang="ru-RU" sz="2000" dirty="0" smtClean="0"/>
              <a:t>абочки, жуки, пчёлы</a:t>
            </a:r>
            <a:endParaRPr lang="ru-RU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7409332" y="3960093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6 ног.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0034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55961"/>
          <a:stretch/>
        </p:blipFill>
        <p:spPr>
          <a:xfrm>
            <a:off x="990599" y="1546412"/>
            <a:ext cx="10056057" cy="33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78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364967"/>
              </p:ext>
            </p:extLst>
          </p:nvPr>
        </p:nvGraphicFramePr>
        <p:xfrm>
          <a:off x="806821" y="1123790"/>
          <a:ext cx="10555940" cy="3757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4918">
                  <a:extLst>
                    <a:ext uri="{9D8B030D-6E8A-4147-A177-3AD203B41FA5}">
                      <a16:colId xmlns:a16="http://schemas.microsoft.com/office/drawing/2014/main" val="2046250158"/>
                    </a:ext>
                  </a:extLst>
                </a:gridCol>
                <a:gridCol w="3918807">
                  <a:extLst>
                    <a:ext uri="{9D8B030D-6E8A-4147-A177-3AD203B41FA5}">
                      <a16:colId xmlns:a16="http://schemas.microsoft.com/office/drawing/2014/main" val="3407305495"/>
                    </a:ext>
                  </a:extLst>
                </a:gridCol>
                <a:gridCol w="3822215">
                  <a:extLst>
                    <a:ext uri="{9D8B030D-6E8A-4147-A177-3AD203B41FA5}">
                      <a16:colId xmlns:a16="http://schemas.microsoft.com/office/drawing/2014/main" val="2083801751"/>
                    </a:ext>
                  </a:extLst>
                </a:gridCol>
              </a:tblGrid>
              <a:tr h="47499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Название групп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Представители группы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Отличительные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признаки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19454"/>
                  </a:ext>
                </a:extLst>
              </a:tr>
              <a:tr h="84856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Рыбы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436835"/>
                  </a:ext>
                </a:extLst>
              </a:tr>
              <a:tr h="718158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12105"/>
                  </a:ext>
                </a:extLst>
              </a:tr>
              <a:tr h="545877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546292"/>
                  </a:ext>
                </a:extLst>
              </a:tr>
              <a:tr h="55133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595723"/>
                  </a:ext>
                </a:extLst>
              </a:tr>
              <a:tr h="618564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753283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583646" y="1681473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О</a:t>
            </a:r>
            <a:r>
              <a:rPr lang="ru-RU" sz="2000" dirty="0" smtClean="0"/>
              <a:t>кунь, щука, акула.</a:t>
            </a:r>
            <a:endParaRPr lang="ru-RU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7473203" y="1681473"/>
            <a:ext cx="3818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Тело покрыто чешуёй, дышит жабрами.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2857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008560"/>
              </p:ext>
            </p:extLst>
          </p:nvPr>
        </p:nvGraphicFramePr>
        <p:xfrm>
          <a:off x="806821" y="1123790"/>
          <a:ext cx="10555940" cy="3757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4918">
                  <a:extLst>
                    <a:ext uri="{9D8B030D-6E8A-4147-A177-3AD203B41FA5}">
                      <a16:colId xmlns:a16="http://schemas.microsoft.com/office/drawing/2014/main" val="2046250158"/>
                    </a:ext>
                  </a:extLst>
                </a:gridCol>
                <a:gridCol w="3918807">
                  <a:extLst>
                    <a:ext uri="{9D8B030D-6E8A-4147-A177-3AD203B41FA5}">
                      <a16:colId xmlns:a16="http://schemas.microsoft.com/office/drawing/2014/main" val="3407305495"/>
                    </a:ext>
                  </a:extLst>
                </a:gridCol>
                <a:gridCol w="3822215">
                  <a:extLst>
                    <a:ext uri="{9D8B030D-6E8A-4147-A177-3AD203B41FA5}">
                      <a16:colId xmlns:a16="http://schemas.microsoft.com/office/drawing/2014/main" val="2083801751"/>
                    </a:ext>
                  </a:extLst>
                </a:gridCol>
              </a:tblGrid>
              <a:tr h="47499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Название групп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Представители группы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Отличительные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признаки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19454"/>
                  </a:ext>
                </a:extLst>
              </a:tr>
              <a:tr h="84856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Рыбы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436835"/>
                  </a:ext>
                </a:extLst>
              </a:tr>
              <a:tr h="71815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Земноводные (амфибии)</a:t>
                      </a:r>
                      <a:r>
                        <a:rPr lang="ru-RU" sz="2000" baseline="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12105"/>
                  </a:ext>
                </a:extLst>
              </a:tr>
              <a:tr h="545877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546292"/>
                  </a:ext>
                </a:extLst>
              </a:tr>
              <a:tr h="55133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595723"/>
                  </a:ext>
                </a:extLst>
              </a:tr>
              <a:tr h="618564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753283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583646" y="1681473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О</a:t>
            </a:r>
            <a:r>
              <a:rPr lang="ru-RU" sz="2000" dirty="0" smtClean="0"/>
              <a:t>кунь, щука, акула.</a:t>
            </a:r>
            <a:endParaRPr lang="ru-RU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7473203" y="1681473"/>
            <a:ext cx="3818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Тело покрыто чешуёй, дышит жабрами. </a:t>
            </a:r>
            <a:endParaRPr lang="ru-RU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7503458" y="2444297"/>
            <a:ext cx="3818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Ж</a:t>
            </a:r>
            <a:r>
              <a:rPr lang="ru-RU" sz="2000" dirty="0" smtClean="0"/>
              <a:t>ивут в воде, и на суше, кожа голая и влажная.</a:t>
            </a:r>
            <a:endParaRPr lang="ru-RU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3583646" y="2553469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Ж</a:t>
            </a:r>
            <a:r>
              <a:rPr lang="ru-RU" sz="2000" dirty="0" smtClean="0"/>
              <a:t>абы, лягушки, тритоны.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2084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24580"/>
              </p:ext>
            </p:extLst>
          </p:nvPr>
        </p:nvGraphicFramePr>
        <p:xfrm>
          <a:off x="806821" y="1123790"/>
          <a:ext cx="10555940" cy="3757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4918">
                  <a:extLst>
                    <a:ext uri="{9D8B030D-6E8A-4147-A177-3AD203B41FA5}">
                      <a16:colId xmlns:a16="http://schemas.microsoft.com/office/drawing/2014/main" val="2046250158"/>
                    </a:ext>
                  </a:extLst>
                </a:gridCol>
                <a:gridCol w="3918807">
                  <a:extLst>
                    <a:ext uri="{9D8B030D-6E8A-4147-A177-3AD203B41FA5}">
                      <a16:colId xmlns:a16="http://schemas.microsoft.com/office/drawing/2014/main" val="3407305495"/>
                    </a:ext>
                  </a:extLst>
                </a:gridCol>
                <a:gridCol w="3822215">
                  <a:extLst>
                    <a:ext uri="{9D8B030D-6E8A-4147-A177-3AD203B41FA5}">
                      <a16:colId xmlns:a16="http://schemas.microsoft.com/office/drawing/2014/main" val="2083801751"/>
                    </a:ext>
                  </a:extLst>
                </a:gridCol>
              </a:tblGrid>
              <a:tr h="47499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Название групп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Представители группы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Отличительные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признаки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19454"/>
                  </a:ext>
                </a:extLst>
              </a:tr>
              <a:tr h="84856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Рыбы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436835"/>
                  </a:ext>
                </a:extLst>
              </a:tr>
              <a:tr h="71815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Земноводные (амфибии)</a:t>
                      </a:r>
                      <a:r>
                        <a:rPr lang="ru-RU" sz="2000" baseline="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12105"/>
                  </a:ext>
                </a:extLst>
              </a:tr>
              <a:tr h="54587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Пресмыкающиеся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546292"/>
                  </a:ext>
                </a:extLst>
              </a:tr>
              <a:tr h="551330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595723"/>
                  </a:ext>
                </a:extLst>
              </a:tr>
              <a:tr h="618564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75328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583646" y="1681473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О</a:t>
            </a:r>
            <a:r>
              <a:rPr lang="ru-RU" sz="2000" dirty="0" smtClean="0"/>
              <a:t>кунь, щука, акула.</a:t>
            </a:r>
            <a:endParaRPr lang="ru-RU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7473203" y="1681473"/>
            <a:ext cx="3818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Тело покрыто чешуёй, дышит жабрами. </a:t>
            </a:r>
            <a:endParaRPr lang="ru-RU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7503458" y="2444297"/>
            <a:ext cx="3818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Ж</a:t>
            </a:r>
            <a:r>
              <a:rPr lang="ru-RU" sz="2000" dirty="0" smtClean="0"/>
              <a:t>ивут в воде, и на суше, кожа голая и влажная.</a:t>
            </a:r>
            <a:endParaRPr lang="ru-RU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3583646" y="2553469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Ж</a:t>
            </a:r>
            <a:r>
              <a:rPr lang="ru-RU" sz="2000" dirty="0" smtClean="0"/>
              <a:t>абы, лягушки, тритоны. </a:t>
            </a:r>
            <a:endParaRPr lang="ru-RU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3583646" y="3171818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Я</a:t>
            </a:r>
            <a:r>
              <a:rPr lang="ru-RU" sz="2000" dirty="0" smtClean="0"/>
              <a:t>щерица, змеи, черепахи.</a:t>
            </a:r>
            <a:endParaRPr lang="ru-RU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7503458" y="3265988"/>
            <a:ext cx="414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r>
              <a:rPr lang="ru-RU" dirty="0" smtClean="0"/>
              <a:t>ело покрыто чешуйками (панцирем).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655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163841"/>
              </p:ext>
            </p:extLst>
          </p:nvPr>
        </p:nvGraphicFramePr>
        <p:xfrm>
          <a:off x="806821" y="1123790"/>
          <a:ext cx="10555940" cy="3757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4918">
                  <a:extLst>
                    <a:ext uri="{9D8B030D-6E8A-4147-A177-3AD203B41FA5}">
                      <a16:colId xmlns:a16="http://schemas.microsoft.com/office/drawing/2014/main" val="2046250158"/>
                    </a:ext>
                  </a:extLst>
                </a:gridCol>
                <a:gridCol w="3918807">
                  <a:extLst>
                    <a:ext uri="{9D8B030D-6E8A-4147-A177-3AD203B41FA5}">
                      <a16:colId xmlns:a16="http://schemas.microsoft.com/office/drawing/2014/main" val="3407305495"/>
                    </a:ext>
                  </a:extLst>
                </a:gridCol>
                <a:gridCol w="3822215">
                  <a:extLst>
                    <a:ext uri="{9D8B030D-6E8A-4147-A177-3AD203B41FA5}">
                      <a16:colId xmlns:a16="http://schemas.microsoft.com/office/drawing/2014/main" val="2083801751"/>
                    </a:ext>
                  </a:extLst>
                </a:gridCol>
              </a:tblGrid>
              <a:tr h="47499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Название групп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Представители группы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Отличительные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признаки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19454"/>
                  </a:ext>
                </a:extLst>
              </a:tr>
              <a:tr h="84856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Рыбы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436835"/>
                  </a:ext>
                </a:extLst>
              </a:tr>
              <a:tr h="71815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Земноводные (амфибии)</a:t>
                      </a:r>
                      <a:r>
                        <a:rPr lang="ru-RU" sz="2000" baseline="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12105"/>
                  </a:ext>
                </a:extLst>
              </a:tr>
              <a:tr h="54587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Пресмыкающиеся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546292"/>
                  </a:ext>
                </a:extLst>
              </a:tr>
              <a:tr h="55133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Птицы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595723"/>
                  </a:ext>
                </a:extLst>
              </a:tr>
              <a:tr h="618564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753283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583646" y="1681473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О</a:t>
            </a:r>
            <a:r>
              <a:rPr lang="ru-RU" sz="2000" dirty="0" smtClean="0"/>
              <a:t>кунь, щука, акула.</a:t>
            </a:r>
            <a:endParaRPr lang="ru-RU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7473203" y="1681473"/>
            <a:ext cx="3818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Тело покрыто чешуёй, дышит жабрами. </a:t>
            </a:r>
            <a:endParaRPr lang="ru-RU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7503458" y="2444297"/>
            <a:ext cx="3818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Ж</a:t>
            </a:r>
            <a:r>
              <a:rPr lang="ru-RU" sz="2000" dirty="0" smtClean="0"/>
              <a:t>ивут в воде, и на суше, кожа голая и влажная.</a:t>
            </a:r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583646" y="2553469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Ж</a:t>
            </a:r>
            <a:r>
              <a:rPr lang="ru-RU" sz="2000" dirty="0" smtClean="0"/>
              <a:t>абы, лягушки, тритоны. </a:t>
            </a:r>
            <a:endParaRPr lang="ru-RU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3583646" y="3171818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Я</a:t>
            </a:r>
            <a:r>
              <a:rPr lang="ru-RU" sz="2000" dirty="0" smtClean="0"/>
              <a:t>щерица, змеи, черепахи.</a:t>
            </a:r>
            <a:endParaRPr lang="ru-RU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7503458" y="3265988"/>
            <a:ext cx="414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r>
              <a:rPr lang="ru-RU" dirty="0" smtClean="0"/>
              <a:t>ело покрыто чешуйками (панцирем). 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3583646" y="3729151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С</a:t>
            </a:r>
            <a:r>
              <a:rPr lang="ru-RU" sz="2000" dirty="0" smtClean="0"/>
              <a:t>овы, лебеди, ласточки</a:t>
            </a:r>
            <a:endParaRPr lang="ru-RU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7402608" y="3770872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Т</a:t>
            </a:r>
            <a:r>
              <a:rPr lang="ru-RU" sz="2000" dirty="0" smtClean="0"/>
              <a:t>ело покрыто перьями.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5858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506814"/>
              </p:ext>
            </p:extLst>
          </p:nvPr>
        </p:nvGraphicFramePr>
        <p:xfrm>
          <a:off x="806821" y="1123790"/>
          <a:ext cx="10555940" cy="3986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4918">
                  <a:extLst>
                    <a:ext uri="{9D8B030D-6E8A-4147-A177-3AD203B41FA5}">
                      <a16:colId xmlns:a16="http://schemas.microsoft.com/office/drawing/2014/main" val="2046250158"/>
                    </a:ext>
                  </a:extLst>
                </a:gridCol>
                <a:gridCol w="3918807">
                  <a:extLst>
                    <a:ext uri="{9D8B030D-6E8A-4147-A177-3AD203B41FA5}">
                      <a16:colId xmlns:a16="http://schemas.microsoft.com/office/drawing/2014/main" val="3407305495"/>
                    </a:ext>
                  </a:extLst>
                </a:gridCol>
                <a:gridCol w="3822215">
                  <a:extLst>
                    <a:ext uri="{9D8B030D-6E8A-4147-A177-3AD203B41FA5}">
                      <a16:colId xmlns:a16="http://schemas.microsoft.com/office/drawing/2014/main" val="2083801751"/>
                    </a:ext>
                  </a:extLst>
                </a:gridCol>
              </a:tblGrid>
              <a:tr h="47499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Название групп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Представители группы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Отличительные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признаки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19454"/>
                  </a:ext>
                </a:extLst>
              </a:tr>
              <a:tr h="84856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Рыбы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436835"/>
                  </a:ext>
                </a:extLst>
              </a:tr>
              <a:tr h="71815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Земноводные (амфибии)</a:t>
                      </a:r>
                      <a:r>
                        <a:rPr lang="ru-RU" sz="2000" baseline="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12105"/>
                  </a:ext>
                </a:extLst>
              </a:tr>
              <a:tr h="54587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Пресмыкающиеся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546292"/>
                  </a:ext>
                </a:extLst>
              </a:tr>
              <a:tr h="55133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Птицы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595723"/>
                  </a:ext>
                </a:extLst>
              </a:tr>
              <a:tr h="84716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Звери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753283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3583646" y="1681473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О</a:t>
            </a:r>
            <a:r>
              <a:rPr lang="ru-RU" sz="2000" dirty="0" smtClean="0"/>
              <a:t>кунь, щука, акула.</a:t>
            </a:r>
            <a:endParaRPr lang="ru-RU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7473203" y="1681473"/>
            <a:ext cx="3818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Тело покрыто чешуёй, дышит жабрами. </a:t>
            </a:r>
            <a:endParaRPr lang="ru-RU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7503458" y="2444297"/>
            <a:ext cx="3818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Ж</a:t>
            </a:r>
            <a:r>
              <a:rPr lang="ru-RU" sz="2000" dirty="0" smtClean="0"/>
              <a:t>ивут в воде, и на суше, кожа голая и влажная.</a:t>
            </a:r>
            <a:endParaRPr lang="ru-RU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3583646" y="2553469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Ж</a:t>
            </a:r>
            <a:r>
              <a:rPr lang="ru-RU" sz="2000" dirty="0" smtClean="0"/>
              <a:t>абы, лягушки, тритоны. </a:t>
            </a:r>
            <a:endParaRPr lang="ru-RU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3583646" y="3171818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Я</a:t>
            </a:r>
            <a:r>
              <a:rPr lang="ru-RU" sz="2000" dirty="0" smtClean="0"/>
              <a:t>щерица, змеи, черепахи.</a:t>
            </a:r>
            <a:endParaRPr lang="ru-RU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7503458" y="3265988"/>
            <a:ext cx="414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r>
              <a:rPr lang="ru-RU" dirty="0" smtClean="0"/>
              <a:t>ело покрыто чешуйками (панцирем). 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3583646" y="3729151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С</a:t>
            </a:r>
            <a:r>
              <a:rPr lang="ru-RU" sz="2000" dirty="0" smtClean="0"/>
              <a:t>овы, лебеди, ласточки</a:t>
            </a:r>
            <a:endParaRPr lang="ru-RU" sz="2000" dirty="0"/>
          </a:p>
        </p:txBody>
      </p:sp>
      <p:sp>
        <p:nvSpPr>
          <p:cNvPr id="33" name="TextBox 32"/>
          <p:cNvSpPr txBox="1"/>
          <p:nvPr/>
        </p:nvSpPr>
        <p:spPr>
          <a:xfrm>
            <a:off x="7402608" y="3770872"/>
            <a:ext cx="381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Т</a:t>
            </a:r>
            <a:r>
              <a:rPr lang="ru-RU" sz="2000" dirty="0" smtClean="0"/>
              <a:t>ело покрыто перьями.</a:t>
            </a:r>
            <a:endParaRPr lang="ru-RU" sz="2000" dirty="0"/>
          </a:p>
        </p:txBody>
      </p:sp>
      <p:sp>
        <p:nvSpPr>
          <p:cNvPr id="34" name="TextBox 33"/>
          <p:cNvSpPr txBox="1"/>
          <p:nvPr/>
        </p:nvSpPr>
        <p:spPr>
          <a:xfrm>
            <a:off x="3654241" y="4313407"/>
            <a:ext cx="3818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Ж</a:t>
            </a:r>
            <a:r>
              <a:rPr lang="ru-RU" sz="2000" dirty="0" smtClean="0"/>
              <a:t>ирафы, бегемоты, дельфины, верблюды. </a:t>
            </a:r>
            <a:endParaRPr lang="ru-RU" sz="2000" dirty="0"/>
          </a:p>
        </p:txBody>
      </p:sp>
      <p:sp>
        <p:nvSpPr>
          <p:cNvPr id="35" name="TextBox 34"/>
          <p:cNvSpPr txBox="1"/>
          <p:nvPr/>
        </p:nvSpPr>
        <p:spPr>
          <a:xfrm>
            <a:off x="7555008" y="4306534"/>
            <a:ext cx="38189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В</a:t>
            </a:r>
            <a:r>
              <a:rPr lang="ru-RU" sz="2000" dirty="0" smtClean="0"/>
              <a:t>ыкармливают детёнышей молоком, тело покрыто шерстью. </a:t>
            </a:r>
          </a:p>
          <a:p>
            <a:pPr algn="ctr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1222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734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359" y="510988"/>
            <a:ext cx="5688106" cy="91940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Интеллект-карта «Разнообразие животных»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97" t="4902" r="8954" b="6764"/>
          <a:stretch/>
        </p:blipFill>
        <p:spPr>
          <a:xfrm rot="16200000">
            <a:off x="5446571" y="-3032826"/>
            <a:ext cx="1223683" cy="1148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90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1941" y="645459"/>
            <a:ext cx="9238130" cy="54460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58" t="6561" r="12356" b="50133"/>
          <a:stretch/>
        </p:blipFill>
        <p:spPr>
          <a:xfrm rot="16200000">
            <a:off x="3520620" y="-770695"/>
            <a:ext cx="563075" cy="41753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24" t="49945" r="13643" b="9409"/>
          <a:stretch/>
        </p:blipFill>
        <p:spPr>
          <a:xfrm rot="16200000">
            <a:off x="7918964" y="-852537"/>
            <a:ext cx="563076" cy="433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04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6209" r="19412" b="52810"/>
          <a:stretch/>
        </p:blipFill>
        <p:spPr>
          <a:xfrm rot="5400000">
            <a:off x="6732922" y="1353240"/>
            <a:ext cx="3047141" cy="34424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46732" r="19412" b="13790"/>
          <a:stretch/>
        </p:blipFill>
        <p:spPr>
          <a:xfrm rot="5400000">
            <a:off x="1923186" y="1411339"/>
            <a:ext cx="3051968" cy="332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71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2" t="6406" r="66471" b="52615"/>
          <a:stretch/>
        </p:blipFill>
        <p:spPr>
          <a:xfrm rot="16200000">
            <a:off x="2318275" y="882125"/>
            <a:ext cx="2160496" cy="47530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0" t="47215" r="66471" b="13791"/>
          <a:stretch/>
        </p:blipFill>
        <p:spPr>
          <a:xfrm rot="16200000">
            <a:off x="7639159" y="859378"/>
            <a:ext cx="2160498" cy="479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0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614" y="1259408"/>
            <a:ext cx="4561386" cy="41847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6209" r="19412" b="52810"/>
          <a:stretch/>
        </p:blipFill>
        <p:spPr>
          <a:xfrm rot="5400000">
            <a:off x="6685688" y="987964"/>
            <a:ext cx="4184757" cy="47276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9" b="51549" l="0" r="100000">
                        <a14:foregroundMark x1="4236" y1="36056" x2="97304" y2="24507"/>
                        <a14:foregroundMark x1="1412" y1="7324" x2="48010" y2="45915"/>
                      </a14:backgroundRemoval>
                    </a14:imgEffect>
                  </a14:imgLayer>
                </a14:imgProps>
              </a:ext>
            </a:extLst>
          </a:blip>
          <a:srcRect b="47907"/>
          <a:stretch/>
        </p:blipFill>
        <p:spPr>
          <a:xfrm>
            <a:off x="6414242" y="3274215"/>
            <a:ext cx="4727647" cy="1142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t="49379"/>
          <a:stretch/>
        </p:blipFill>
        <p:spPr>
          <a:xfrm>
            <a:off x="6414241" y="2293006"/>
            <a:ext cx="4727648" cy="10906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0" t="47215" r="77734" b="13791"/>
          <a:stretch/>
        </p:blipFill>
        <p:spPr>
          <a:xfrm rot="16200000">
            <a:off x="2901517" y="663196"/>
            <a:ext cx="1065582" cy="45613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7" t="47215" r="66471" b="13791"/>
          <a:stretch/>
        </p:blipFill>
        <p:spPr>
          <a:xfrm rot="16200000">
            <a:off x="2944088" y="1714165"/>
            <a:ext cx="980439" cy="431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4945" t="15969" r="33638" b="13050"/>
          <a:stretch/>
        </p:blipFill>
        <p:spPr>
          <a:xfrm rot="16200000">
            <a:off x="2047008" y="884447"/>
            <a:ext cx="2662521" cy="49008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4999" t="20006" r="28737" b="15680"/>
          <a:stretch/>
        </p:blipFill>
        <p:spPr>
          <a:xfrm rot="16200000">
            <a:off x="7375727" y="867321"/>
            <a:ext cx="2662521" cy="493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32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1941" y="645459"/>
            <a:ext cx="9238130" cy="54460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58" t="6561" r="12356" b="50133"/>
          <a:stretch/>
        </p:blipFill>
        <p:spPr>
          <a:xfrm rot="16200000">
            <a:off x="3520620" y="-770695"/>
            <a:ext cx="563075" cy="41753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24" t="49945" r="13643" b="9409"/>
          <a:stretch/>
        </p:blipFill>
        <p:spPr>
          <a:xfrm rot="16200000">
            <a:off x="7918964" y="-852537"/>
            <a:ext cx="563076" cy="43389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176" y="1988460"/>
            <a:ext cx="6887658" cy="288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93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359" y="510988"/>
            <a:ext cx="5688106" cy="51077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Интеллект-карта «Мой словарик»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33" t="6797" r="11046" b="65359"/>
          <a:stretch/>
        </p:blipFill>
        <p:spPr>
          <a:xfrm rot="16200000">
            <a:off x="4133403" y="1992242"/>
            <a:ext cx="3850018" cy="325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7865" t="22767" r="29956" b="22593"/>
          <a:stretch/>
        </p:blipFill>
        <p:spPr>
          <a:xfrm rot="16200000">
            <a:off x="2037841" y="839828"/>
            <a:ext cx="2756648" cy="47614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3323" t="23399" r="39543" b="16340"/>
          <a:stretch/>
        </p:blipFill>
        <p:spPr>
          <a:xfrm rot="16200000">
            <a:off x="7251011" y="871016"/>
            <a:ext cx="2756648" cy="469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25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9176" y="578223"/>
            <a:ext cx="9170894" cy="56343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3323" t="23399" r="39543" b="16340"/>
          <a:stretch/>
        </p:blipFill>
        <p:spPr>
          <a:xfrm rot="16200000">
            <a:off x="3180736" y="638233"/>
            <a:ext cx="1814348" cy="309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6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7" t="6405" r="54706" b="71242"/>
          <a:stretch/>
        </p:blipFill>
        <p:spPr>
          <a:xfrm rot="16200000">
            <a:off x="1108517" y="2026728"/>
            <a:ext cx="2560834" cy="22456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5" t="34231" r="56296" b="44751"/>
          <a:stretch/>
        </p:blipFill>
        <p:spPr>
          <a:xfrm rot="16200000">
            <a:off x="3816605" y="1919525"/>
            <a:ext cx="2232209" cy="21314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09" t="34280" r="32445" b="44603"/>
          <a:stretch/>
        </p:blipFill>
        <p:spPr>
          <a:xfrm rot="16200000">
            <a:off x="6488725" y="1734067"/>
            <a:ext cx="1896034" cy="21661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3" t="34390" r="10992" b="45188"/>
          <a:stretch/>
        </p:blipFill>
        <p:spPr>
          <a:xfrm rot="16200000">
            <a:off x="9077261" y="1666931"/>
            <a:ext cx="1506072" cy="19104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95" t="54256" r="10780" b="25000"/>
          <a:stretch/>
        </p:blipFill>
        <p:spPr>
          <a:xfrm rot="16200000">
            <a:off x="9177283" y="3652627"/>
            <a:ext cx="1266878" cy="187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3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9176" y="578223"/>
            <a:ext cx="9170894" cy="56343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3323" t="23399" r="39543" b="16340"/>
          <a:stretch/>
        </p:blipFill>
        <p:spPr>
          <a:xfrm rot="16200000">
            <a:off x="3148157" y="584443"/>
            <a:ext cx="1814348" cy="30928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7" t="6405" r="54706" b="71242"/>
          <a:stretch/>
        </p:blipFill>
        <p:spPr>
          <a:xfrm rot="16200000">
            <a:off x="6473896" y="1381269"/>
            <a:ext cx="2560834" cy="224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10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9176" y="578223"/>
            <a:ext cx="9170894" cy="56343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3323" t="23399" r="39543" b="16340"/>
          <a:stretch/>
        </p:blipFill>
        <p:spPr>
          <a:xfrm rot="16200000">
            <a:off x="3148157" y="584443"/>
            <a:ext cx="1814348" cy="30928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7" t="6405" r="54706" b="71242"/>
          <a:stretch/>
        </p:blipFill>
        <p:spPr>
          <a:xfrm rot="16200000">
            <a:off x="6473896" y="1381269"/>
            <a:ext cx="2560834" cy="22456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5" t="34231" r="56296" b="44751"/>
          <a:stretch/>
        </p:blipFill>
        <p:spPr>
          <a:xfrm rot="16200000">
            <a:off x="6638208" y="1274066"/>
            <a:ext cx="2232209" cy="213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24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9176" y="578223"/>
            <a:ext cx="9170894" cy="56343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3323" t="23399" r="39543" b="16340"/>
          <a:stretch/>
        </p:blipFill>
        <p:spPr>
          <a:xfrm rot="16200000">
            <a:off x="3148157" y="584443"/>
            <a:ext cx="1814348" cy="30928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7" t="6405" r="54706" b="71242"/>
          <a:stretch/>
        </p:blipFill>
        <p:spPr>
          <a:xfrm rot="16200000">
            <a:off x="6473896" y="1381269"/>
            <a:ext cx="2560834" cy="22456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5" t="34231" r="56296" b="44751"/>
          <a:stretch/>
        </p:blipFill>
        <p:spPr>
          <a:xfrm rot="16200000">
            <a:off x="6638208" y="1274066"/>
            <a:ext cx="2232209" cy="21314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09" t="34280" r="32445" b="44603"/>
          <a:stretch/>
        </p:blipFill>
        <p:spPr>
          <a:xfrm rot="16200000">
            <a:off x="6806295" y="1088611"/>
            <a:ext cx="1896034" cy="216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4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9176" y="578223"/>
            <a:ext cx="9170894" cy="56343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3323" t="23399" r="39543" b="16340"/>
          <a:stretch/>
        </p:blipFill>
        <p:spPr>
          <a:xfrm rot="16200000">
            <a:off x="3148157" y="584443"/>
            <a:ext cx="1814348" cy="30928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7" t="6405" r="54706" b="71242"/>
          <a:stretch/>
        </p:blipFill>
        <p:spPr>
          <a:xfrm rot="16200000">
            <a:off x="6473896" y="1381269"/>
            <a:ext cx="2560834" cy="22456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5" t="34231" r="56296" b="44751"/>
          <a:stretch/>
        </p:blipFill>
        <p:spPr>
          <a:xfrm rot="16200000">
            <a:off x="6638208" y="1274066"/>
            <a:ext cx="2232209" cy="21314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09" t="34280" r="32445" b="44603"/>
          <a:stretch/>
        </p:blipFill>
        <p:spPr>
          <a:xfrm rot="16200000">
            <a:off x="6806295" y="1088611"/>
            <a:ext cx="1896034" cy="21661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3" t="34390" r="10992" b="45188"/>
          <a:stretch/>
        </p:blipFill>
        <p:spPr>
          <a:xfrm rot="16200000">
            <a:off x="6946071" y="1009783"/>
            <a:ext cx="1593162" cy="202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52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9176" y="578223"/>
            <a:ext cx="9170894" cy="56343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3323" t="23399" r="39543" b="16340"/>
          <a:stretch/>
        </p:blipFill>
        <p:spPr>
          <a:xfrm rot="16200000">
            <a:off x="3235908" y="601837"/>
            <a:ext cx="1814348" cy="30928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7" t="6405" r="54706" b="71242"/>
          <a:stretch/>
        </p:blipFill>
        <p:spPr>
          <a:xfrm rot="16200000">
            <a:off x="6473896" y="1381269"/>
            <a:ext cx="2560834" cy="22456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5" t="34231" r="56296" b="44751"/>
          <a:stretch/>
        </p:blipFill>
        <p:spPr>
          <a:xfrm rot="16200000">
            <a:off x="6638208" y="1274066"/>
            <a:ext cx="2232209" cy="21314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09" t="34280" r="32445" b="44603"/>
          <a:stretch/>
        </p:blipFill>
        <p:spPr>
          <a:xfrm rot="16200000">
            <a:off x="6806295" y="1088611"/>
            <a:ext cx="1896034" cy="21661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3" t="34390" r="10992" b="45188"/>
          <a:stretch/>
        </p:blipFill>
        <p:spPr>
          <a:xfrm rot="16200000">
            <a:off x="6946071" y="1009783"/>
            <a:ext cx="1593162" cy="20209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95" t="54256" r="10780" b="25000"/>
          <a:stretch/>
        </p:blipFill>
        <p:spPr>
          <a:xfrm rot="16200000">
            <a:off x="7109213" y="921453"/>
            <a:ext cx="1266878" cy="187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2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588</Words>
  <Application>Microsoft Office PowerPoint</Application>
  <PresentationFormat>Широкоэкранный</PresentationFormat>
  <Paragraphs>143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8</cp:revision>
  <dcterms:created xsi:type="dcterms:W3CDTF">2025-01-23T18:54:25Z</dcterms:created>
  <dcterms:modified xsi:type="dcterms:W3CDTF">2025-01-23T19:51:50Z</dcterms:modified>
</cp:coreProperties>
</file>